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2" r:id="rId2"/>
    <p:sldId id="263" r:id="rId3"/>
    <p:sldId id="264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72" r:id="rId12"/>
    <p:sldId id="273" r:id="rId13"/>
    <p:sldId id="276" r:id="rId14"/>
    <p:sldId id="285" r:id="rId15"/>
    <p:sldId id="284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00"/>
    <a:srgbClr val="66FF66"/>
    <a:srgbClr val="990099"/>
    <a:srgbClr val="FF00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50" d="100"/>
          <a:sy n="50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C63DA4D6-5CCA-40A0-9368-AC35383C6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8FCB-1CBF-4EC6-B272-6F5C0DDB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F9312-2E71-4F45-9D33-C6AD2756B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5241A-7AE7-4C59-BF5F-50A1EF35E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94D7A-A04F-4EA6-B4B6-1630FABCB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BF385-51D6-42C4-B63A-FD4741434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785F-0C9B-4DD4-85A8-B2B2C8447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54383-21F4-4329-9A1F-D5466E352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B09C1-2AF7-4060-BD39-F5E7CD97B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154E4-11E6-4538-AA5F-76630BDFE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4F175-2B02-4454-9B83-DEBB4999A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457B5-E8A7-489D-83BC-118136697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A09EA-84AC-483B-88B3-984DEBF7B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DD262-6659-4E58-B1B2-53ED6D4B2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12C5D-5CA7-4845-952C-875D49E39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C1E58E1-A47D-4E0E-8BF6-D8B1EE638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hyperlink" Target="file:///C:\Documents%20and%20Settings\carolod\Desktop\Links\chemical.ppt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C:\Documents%20and%20Settings\carolod\Desktop\Links\Nutritional%20information.ppt" TargetMode="Externa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hyperlink" Target="file:///C:\Documents%20and%20Settings\carolod\Desktop\Links\food%20pyramid.ppt" TargetMode="External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carolod\Desktop\Links\water.ppt" TargetMode="External"/><Relationship Id="rId13" Type="http://schemas.openxmlformats.org/officeDocument/2006/relationships/oleObject" Target="../embeddings/oleObject1.bin"/><Relationship Id="rId3" Type="http://schemas.openxmlformats.org/officeDocument/2006/relationships/hyperlink" Target="file:///C:\Documents%20and%20Settings\carolod\Desktop\Links\carbo.ppt" TargetMode="External"/><Relationship Id="rId7" Type="http://schemas.openxmlformats.org/officeDocument/2006/relationships/hyperlink" Target="file:///C:\Documents%20and%20Settings\carolod\Desktop\Links\minerals.ppt" TargetMode="External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file:///C:\Documents%20and%20Settings\carolod\Desktop\Links\vitamins.ppt" TargetMode="External"/><Relationship Id="rId11" Type="http://schemas.openxmlformats.org/officeDocument/2006/relationships/image" Target="../media/image14.png"/><Relationship Id="rId5" Type="http://schemas.openxmlformats.org/officeDocument/2006/relationships/hyperlink" Target="file:///C:\Documents%20and%20Settings\carolod\Desktop\Links\protein.ppt" TargetMode="External"/><Relationship Id="rId15" Type="http://schemas.openxmlformats.org/officeDocument/2006/relationships/image" Target="../media/image16.wmf"/><Relationship Id="rId10" Type="http://schemas.openxmlformats.org/officeDocument/2006/relationships/image" Target="../media/image13.jpeg"/><Relationship Id="rId4" Type="http://schemas.openxmlformats.org/officeDocument/2006/relationships/hyperlink" Target="file:///C:\Documents%20and%20Settings\carolod\Desktop\Links\fat.ppt" TargetMode="External"/><Relationship Id="rId9" Type="http://schemas.openxmlformats.org/officeDocument/2006/relationships/image" Target="../media/image12.jpeg"/><Relationship Id="rId1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food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4614863" cy="352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MXT489%20%20MXT490%20%20MXT491%20%20MXT4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52400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1" descr="bad_foo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4290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Functions and Facts of Water</a:t>
            </a:r>
            <a:endParaRPr lang="en-GB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IE" sz="2400" smtClean="0"/>
              <a:t>Makes up 60 – 70% of the human body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IE" sz="2400" smtClean="0"/>
              <a:t>One can only survive a few days without it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IE" sz="2400" smtClean="0"/>
              <a:t>It transports substances around the body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IE" sz="2400" smtClean="0"/>
              <a:t>It removes waste from the body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IE" sz="2400" smtClean="0"/>
              <a:t>Controls body temperature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IE" sz="2400" smtClean="0"/>
              <a:t>Solvent – Water must dissolve substances so chemical reactions can occur in the cell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GB" sz="2400" smtClean="0"/>
          </a:p>
        </p:txBody>
      </p:sp>
      <p:pic>
        <p:nvPicPr>
          <p:cNvPr id="48132" name="Picture 4" descr="CARJQ35A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16513" y="2335213"/>
            <a:ext cx="3263900" cy="3206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WordArt 1033"/>
          <p:cNvSpPr>
            <a:spLocks noChangeArrowheads="1" noChangeShapeType="1" noTextEdit="1"/>
          </p:cNvSpPr>
          <p:nvPr/>
        </p:nvSpPr>
        <p:spPr bwMode="auto">
          <a:xfrm>
            <a:off x="2362200" y="457200"/>
            <a:ext cx="3962400" cy="1143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IE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Energy in Food</a:t>
            </a:r>
          </a:p>
        </p:txBody>
      </p:sp>
      <p:sp>
        <p:nvSpPr>
          <p:cNvPr id="27658" name="Text Box 1034"/>
          <p:cNvSpPr txBox="1">
            <a:spLocks noChangeArrowheads="1"/>
          </p:cNvSpPr>
          <p:nvPr/>
        </p:nvSpPr>
        <p:spPr bwMode="auto">
          <a:xfrm>
            <a:off x="990600" y="4648200"/>
            <a:ext cx="7010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IE"/>
              <a:t> </a:t>
            </a:r>
            <a:r>
              <a:rPr lang="en-IE" sz="2800"/>
              <a:t>Food gives us the </a:t>
            </a:r>
            <a:r>
              <a:rPr lang="en-IE" sz="2800">
                <a:solidFill>
                  <a:srgbClr val="FF0000"/>
                </a:solidFill>
                <a:hlinkClick r:id="rId2" action="ppaction://hlinkpres?slideindex=1&amp;slidetitle="/>
              </a:rPr>
              <a:t>CHEMICAL</a:t>
            </a:r>
            <a:r>
              <a:rPr lang="en-IE" sz="2800"/>
              <a:t> energy         we need for all our daily activities.</a:t>
            </a:r>
          </a:p>
          <a:p>
            <a:pPr>
              <a:spcBef>
                <a:spcPct val="50000"/>
              </a:spcBef>
            </a:pPr>
            <a:endParaRPr lang="en-IE" sz="2800"/>
          </a:p>
        </p:txBody>
      </p:sp>
      <p:pic>
        <p:nvPicPr>
          <p:cNvPr id="27659" name="Picture 1035" descr="BD0652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953000"/>
            <a:ext cx="1831975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1037" descr="godde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209800"/>
            <a:ext cx="21018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4" name="Text Box 1040"/>
          <p:cNvSpPr txBox="1">
            <a:spLocks noChangeArrowheads="1"/>
          </p:cNvSpPr>
          <p:nvPr/>
        </p:nvSpPr>
        <p:spPr bwMode="auto">
          <a:xfrm>
            <a:off x="990600" y="2133600"/>
            <a:ext cx="527367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IE" sz="2800"/>
              <a:t>The energy content in foods can be read from the </a:t>
            </a:r>
            <a:r>
              <a:rPr lang="en-IE" sz="2800">
                <a:solidFill>
                  <a:srgbClr val="FF0000"/>
                </a:solidFill>
                <a:hlinkClick r:id="rId5" action="ppaction://hlinkpres?slideindex=1&amp;slidetitle="/>
              </a:rPr>
              <a:t>NUTRITIONAL INFORMATION</a:t>
            </a:r>
            <a:r>
              <a:rPr lang="en-IE" sz="2800">
                <a:hlinkClick r:id="rId5" action="ppaction://hlinkpres?slideindex=1&amp;slidetitle="/>
              </a:rPr>
              <a:t>  </a:t>
            </a:r>
            <a:r>
              <a:rPr lang="en-IE" sz="2800"/>
              <a:t>label on the food packet.</a:t>
            </a:r>
            <a:endParaRPr lang="en-US" sz="28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  <p:bldP spid="27658" grpId="0" autoUpdateAnimBg="0"/>
      <p:bldP spid="276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4676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IE" sz="3600" smtClean="0"/>
          </a:p>
          <a:p>
            <a:pPr eaLnBrk="1" hangingPunct="1">
              <a:lnSpc>
                <a:spcPct val="90000"/>
              </a:lnSpc>
            </a:pPr>
            <a:r>
              <a:rPr lang="en-IE" sz="2800" smtClean="0"/>
              <a:t>one that contains the right amount of all food types needed to stay healthy.</a:t>
            </a:r>
          </a:p>
          <a:p>
            <a:pPr eaLnBrk="1" hangingPunct="1">
              <a:lnSpc>
                <a:spcPct val="90000"/>
              </a:lnSpc>
            </a:pPr>
            <a:endParaRPr lang="en-IE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IE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IE" sz="2800" smtClean="0"/>
          </a:p>
        </p:txBody>
      </p:sp>
      <p:pic>
        <p:nvPicPr>
          <p:cNvPr id="30728" name="Picture 8" descr="FD0004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895600"/>
            <a:ext cx="128905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FD0004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581400"/>
            <a:ext cx="87312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0" descr="fd0009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581400"/>
            <a:ext cx="1309688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11" descr="fd00074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352800"/>
            <a:ext cx="752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12" descr="FD00124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3276600"/>
            <a:ext cx="1447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Picture 13" descr="FD0013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3276600"/>
            <a:ext cx="12192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Picture 15" descr="fd00346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0" y="2819400"/>
            <a:ext cx="138906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8" name="Picture 18" descr="FD005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9200" y="3505200"/>
            <a:ext cx="8270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9" name="Picture 19" descr="BD17851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200" y="5257800"/>
            <a:ext cx="11969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0" name="Picture 20" descr="BD10553_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43400" y="5410200"/>
            <a:ext cx="1157288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2" name="Picture 22" descr="BD07213_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72200" y="5334000"/>
            <a:ext cx="11271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3" name="WordArt 23"/>
          <p:cNvSpPr>
            <a:spLocks noChangeArrowheads="1" noChangeShapeType="1" noTextEdit="1"/>
          </p:cNvSpPr>
          <p:nvPr/>
        </p:nvSpPr>
        <p:spPr bwMode="auto">
          <a:xfrm>
            <a:off x="1905000" y="457200"/>
            <a:ext cx="5029200" cy="11144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IE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Did you know that…..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533400" y="4495800"/>
            <a:ext cx="66452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IE" sz="2800"/>
              <a:t> dependant on the person’s age, sex, lifestyle and general health.</a:t>
            </a:r>
            <a:br>
              <a:rPr lang="en-IE" sz="2800"/>
            </a:br>
            <a:endParaRPr lang="en-US" sz="2800"/>
          </a:p>
          <a:p>
            <a:endParaRPr lang="en-US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33400" y="1600200"/>
            <a:ext cx="6067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4000"/>
              <a:t>A </a:t>
            </a:r>
            <a:r>
              <a:rPr lang="en-IE" sz="4000">
                <a:hlinkClick r:id="rId13" action="ppaction://hlinkpres?slideindex=1&amp;slidetitle="/>
              </a:rPr>
              <a:t>Balanced Diet </a:t>
            </a:r>
            <a:r>
              <a:rPr lang="en-IE" sz="4000"/>
              <a:t>is…………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43" grpId="0" animBg="1"/>
      <p:bldP spid="30745" grpId="0" autoUpdateAnimBg="0"/>
      <p:bldP spid="3074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Food Pyramid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743200"/>
            <a:ext cx="7772400" cy="411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5" descr="food_pyram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700213"/>
            <a:ext cx="6911975" cy="486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Practical Food Tests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Group 2"/>
          <p:cNvGraphicFramePr>
            <a:graphicFrameLocks noGrp="1"/>
          </p:cNvGraphicFramePr>
          <p:nvPr>
            <p:ph idx="4294967295"/>
          </p:nvPr>
        </p:nvGraphicFramePr>
        <p:xfrm>
          <a:off x="179388" y="333375"/>
          <a:ext cx="8785225" cy="6599810"/>
        </p:xfrm>
        <a:graphic>
          <a:graphicData uri="http://schemas.openxmlformats.org/drawingml/2006/table">
            <a:tbl>
              <a:tblPr/>
              <a:tblGrid>
                <a:gridCol w="1933575"/>
                <a:gridCol w="2843212"/>
                <a:gridCol w="2076450"/>
                <a:gridCol w="1931988"/>
              </a:tblGrid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Next Step: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Iodine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Blue/black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Reducing Sugars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Benedict’s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Heat gently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Brick-Red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Proteins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Sodium Hydroxide Solution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Copper Sulfate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Violet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Rub onto brown paper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Translucent spot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Food2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9800" y="457200"/>
            <a:ext cx="2590800" cy="2106613"/>
          </a:xfrm>
          <a:noFill/>
          <a:ln w="28575">
            <a:solidFill>
              <a:schemeClr val="tx1"/>
            </a:solidFill>
          </a:ln>
        </p:spPr>
      </p:pic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6019800" cy="8858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IE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Why do we need food?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46125" y="3038475"/>
            <a:ext cx="2952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IE" sz="2800"/>
              <a:t> To give us </a:t>
            </a:r>
            <a:r>
              <a:rPr lang="en-IE" sz="2800">
                <a:solidFill>
                  <a:srgbClr val="FF0000"/>
                </a:solidFill>
              </a:rPr>
              <a:t>energy</a:t>
            </a:r>
            <a:br>
              <a:rPr lang="en-IE" sz="2800">
                <a:solidFill>
                  <a:srgbClr val="FF0000"/>
                </a:solidFill>
              </a:rPr>
            </a:b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429000" y="3657600"/>
            <a:ext cx="4073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IE" sz="2800"/>
              <a:t> To </a:t>
            </a:r>
            <a:r>
              <a:rPr lang="en-IE" sz="2800">
                <a:solidFill>
                  <a:srgbClr val="FF0000"/>
                </a:solidFill>
              </a:rPr>
              <a:t>protect</a:t>
            </a:r>
            <a:r>
              <a:rPr lang="en-IE" sz="2800"/>
              <a:t> against disease</a:t>
            </a:r>
            <a:endParaRPr lang="en-US" sz="2800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62000" y="4343400"/>
            <a:ext cx="285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IE" sz="2800"/>
              <a:t> To keep us </a:t>
            </a:r>
            <a:r>
              <a:rPr lang="en-IE" sz="2800">
                <a:solidFill>
                  <a:srgbClr val="FF0000"/>
                </a:solidFill>
              </a:rPr>
              <a:t>warm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34000" y="4648200"/>
            <a:ext cx="19891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IE" sz="2800"/>
              <a:t> For </a:t>
            </a:r>
            <a:r>
              <a:rPr lang="en-IE" sz="2800">
                <a:solidFill>
                  <a:srgbClr val="FF0000"/>
                </a:solidFill>
              </a:rPr>
              <a:t>growth</a:t>
            </a:r>
            <a:br>
              <a:rPr lang="en-IE" sz="2800">
                <a:solidFill>
                  <a:srgbClr val="FF0000"/>
                </a:solidFill>
              </a:rPr>
            </a:b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62000" y="55626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IE" sz="2800"/>
              <a:t> For </a:t>
            </a:r>
            <a:r>
              <a:rPr lang="en-IE" sz="2800">
                <a:solidFill>
                  <a:srgbClr val="FF0000"/>
                </a:solidFill>
              </a:rPr>
              <a:t>repair</a:t>
            </a:r>
            <a:r>
              <a:rPr lang="en-IE" sz="2800"/>
              <a:t> of body cells</a:t>
            </a:r>
            <a:endParaRPr lang="en-US" sz="2800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09600" y="2819400"/>
            <a:ext cx="7848600" cy="3429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58" name="Picture 18" descr="PE0094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86000"/>
            <a:ext cx="11430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9" descr="HM0049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048000"/>
            <a:ext cx="9017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20" descr="j007878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114800"/>
            <a:ext cx="11366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4" name="Picture 24" descr="PE02967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5029200"/>
            <a:ext cx="12954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5" name="Picture 25" descr="j007870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5200" y="4191000"/>
            <a:ext cx="10588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50" grpId="0" autoUpdateAnimBg="0"/>
      <p:bldP spid="10251" grpId="0" autoUpdateAnimBg="0"/>
      <p:bldP spid="10253" grpId="0" autoUpdateAnimBg="0"/>
      <p:bldP spid="10254" grpId="0" autoUpdateAnimBg="0"/>
      <p:bldP spid="10255" grpId="0" autoUpdateAnimBg="0"/>
      <p:bldP spid="102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41148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IE" smtClean="0">
                <a:hlinkClick r:id="rId3" action="ppaction://hlinkpres?slideindex=1&amp;slidetitle="/>
              </a:rPr>
              <a:t>Carbohydrates</a:t>
            </a:r>
            <a:endParaRPr lang="en-IE" smtClean="0"/>
          </a:p>
          <a:p>
            <a:pPr marL="609600" indent="-609600" eaLnBrk="1" hangingPunct="1">
              <a:buFontTx/>
              <a:buAutoNum type="arabicPeriod"/>
            </a:pPr>
            <a:r>
              <a:rPr lang="en-IE" smtClean="0">
                <a:hlinkClick r:id="rId4" action="ppaction://hlinkpres?slideindex=1&amp;slidetitle="/>
              </a:rPr>
              <a:t>Fats</a:t>
            </a:r>
            <a:r>
              <a:rPr lang="en-US" smtClean="0"/>
              <a:t>  </a:t>
            </a:r>
            <a:endParaRPr lang="en-IE" smtClean="0"/>
          </a:p>
          <a:p>
            <a:pPr marL="609600" indent="-609600" eaLnBrk="1" hangingPunct="1">
              <a:buFontTx/>
              <a:buNone/>
            </a:pPr>
            <a:r>
              <a:rPr lang="en-US" smtClean="0"/>
              <a:t>  </a:t>
            </a:r>
            <a:r>
              <a:rPr lang="en-IE" smtClean="0"/>
              <a:t>                              3. </a:t>
            </a:r>
            <a:r>
              <a:rPr lang="en-IE" smtClean="0">
                <a:hlinkClick r:id="rId5" action="ppaction://hlinkpres?slideindex=1&amp;slidetitle="/>
              </a:rPr>
              <a:t>Proteins</a:t>
            </a:r>
            <a:endParaRPr lang="en-IE" smtClean="0"/>
          </a:p>
          <a:p>
            <a:pPr marL="609600" indent="-609600" eaLnBrk="1" hangingPunct="1">
              <a:buFontTx/>
              <a:buNone/>
            </a:pPr>
            <a:r>
              <a:rPr lang="en-IE" smtClean="0"/>
              <a:t>4. </a:t>
            </a:r>
            <a:r>
              <a:rPr lang="en-IE" smtClean="0">
                <a:hlinkClick r:id="rId6" action="ppaction://hlinkpres?slideindex=1&amp;slidetitle="/>
              </a:rPr>
              <a:t>Vitamins</a:t>
            </a:r>
            <a:endParaRPr lang="en-IE" smtClean="0"/>
          </a:p>
          <a:p>
            <a:pPr marL="609600" indent="-609600" eaLnBrk="1" hangingPunct="1">
              <a:buFontTx/>
              <a:buNone/>
            </a:pPr>
            <a:r>
              <a:rPr lang="en-IE" smtClean="0"/>
              <a:t>                               5. </a:t>
            </a:r>
            <a:r>
              <a:rPr lang="en-IE" smtClean="0">
                <a:hlinkClick r:id="rId7" action="ppaction://hlinkpres?slideindex=1&amp;slidetitle="/>
              </a:rPr>
              <a:t>Minerals</a:t>
            </a:r>
            <a:endParaRPr lang="en-IE" smtClean="0"/>
          </a:p>
          <a:p>
            <a:pPr marL="609600" indent="-609600" eaLnBrk="1" hangingPunct="1">
              <a:buFontTx/>
              <a:buNone/>
            </a:pPr>
            <a:r>
              <a:rPr lang="en-IE" smtClean="0"/>
              <a:t>…….don’t forget </a:t>
            </a:r>
            <a:r>
              <a:rPr lang="en-IE" smtClean="0">
                <a:hlinkClick r:id="rId8" action="ppaction://hlinkpres?slideindex=1&amp;slidetitle="/>
              </a:rPr>
              <a:t>Water</a:t>
            </a:r>
            <a:r>
              <a:rPr lang="en-IE" smtClean="0"/>
              <a:t>!</a:t>
            </a:r>
            <a:endParaRPr lang="en-US" smtClean="0"/>
          </a:p>
        </p:txBody>
      </p:sp>
      <p:pic>
        <p:nvPicPr>
          <p:cNvPr id="11268" name="Picture 4" descr="coconut_brea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86200" y="2362200"/>
            <a:ext cx="1371600" cy="881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270" name="Picture 6" descr="raw_fish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1200" y="3276600"/>
            <a:ext cx="1219200" cy="784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271" name="Picture 7" descr="vegetable-juicing-onio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0" y="4191000"/>
            <a:ext cx="1116013" cy="1360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275" name="Picture 11" descr="Tiki digs for info on food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24200" y="152400"/>
            <a:ext cx="25146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6"/>
          <p:cNvSpPr>
            <a:spLocks noChangeArrowheads="1"/>
          </p:cNvSpPr>
          <p:nvPr/>
        </p:nvSpPr>
        <p:spPr bwMode="auto">
          <a:xfrm>
            <a:off x="457200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2133600" y="3048000"/>
          <a:ext cx="1524000" cy="735013"/>
        </p:xfrm>
        <a:graphic>
          <a:graphicData uri="http://schemas.openxmlformats.org/presentationml/2006/ole">
            <p:oleObj spid="_x0000_s1026" name="Bitmap Image" r:id="rId13" imgW="1380952" imgH="666667" progId="Paint.Picture">
              <p:embed/>
            </p:oleObj>
          </a:graphicData>
        </a:graphic>
      </p:graphicFrame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2819400" y="3962400"/>
          <a:ext cx="1295400" cy="784225"/>
        </p:xfrm>
        <a:graphic>
          <a:graphicData uri="http://schemas.openxmlformats.org/presentationml/2006/ole">
            <p:oleObj spid="_x0000_s1027" name="Bitmap Image" r:id="rId14" imgW="1542857" imgH="933580" progId="Paint.Picture">
              <p:embed/>
            </p:oleObj>
          </a:graphicData>
        </a:graphic>
      </p:graphicFrame>
      <p:pic>
        <p:nvPicPr>
          <p:cNvPr id="11289" name="Picture 25" descr="IN00575_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953000" y="5105400"/>
            <a:ext cx="6699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eaLnBrk="1" hangingPunct="1"/>
            <a:r>
              <a:rPr lang="en-IE" smtClean="0"/>
              <a:t>Function of Carbohydrates</a:t>
            </a:r>
            <a:endParaRPr lang="en-GB" smtClean="0"/>
          </a:p>
        </p:txBody>
      </p:sp>
      <p:pic>
        <p:nvPicPr>
          <p:cNvPr id="41987" name="Picture 3" descr="bread-basket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4005263"/>
            <a:ext cx="2825750" cy="2185987"/>
          </a:xfrm>
          <a:noFill/>
        </p:spPr>
      </p:pic>
      <p:pic>
        <p:nvPicPr>
          <p:cNvPr id="41988" name="Picture 4" descr="greenvegetables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8888" y="1484313"/>
            <a:ext cx="2808287" cy="2232025"/>
          </a:xfrm>
          <a:noFill/>
        </p:spPr>
      </p:pic>
      <p:sp>
        <p:nvSpPr>
          <p:cNvPr id="41989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643438" y="1428750"/>
            <a:ext cx="381476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IE" sz="2800" smtClean="0"/>
              <a:t>There are 2 types of carbohydrate needed 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IE" sz="2800" smtClean="0"/>
              <a:t>    our diets: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IE" sz="2800" b="1" u="sng" smtClean="0"/>
              <a:t>Starch and Sugars:</a:t>
            </a:r>
            <a:r>
              <a:rPr lang="en-IE" sz="2800" smtClean="0"/>
              <a:t> These provide us with energy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IE" sz="2800" b="1" u="sng" smtClean="0"/>
              <a:t>Fibre (Roughage):</a:t>
            </a:r>
            <a:r>
              <a:rPr lang="en-IE" sz="2800" smtClean="0"/>
              <a:t> Passes through the digestive system to make sure it is in good working order and avoid constipation</a:t>
            </a:r>
            <a:endParaRPr lang="en-GB" sz="28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Functions of Fats</a:t>
            </a:r>
            <a:endParaRPr lang="en-GB" smtClean="0"/>
          </a:p>
        </p:txBody>
      </p:sp>
      <p:pic>
        <p:nvPicPr>
          <p:cNvPr id="43011" name="Picture 3" descr="cheese-yogurt-milk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2924175"/>
            <a:ext cx="2466975" cy="3333750"/>
          </a:xfrm>
          <a:noFill/>
        </p:spPr>
      </p:pic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IE" sz="2800" smtClean="0"/>
              <a:t>We need fats in our diet because: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IE" sz="2800" smtClean="0"/>
              <a:t>They store energy in the body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IE" sz="2800" smtClean="0"/>
              <a:t>The layer of fat just under the skin gives our body insulation</a:t>
            </a:r>
          </a:p>
          <a:p>
            <a:pPr marL="533400" indent="-533400" eaLnBrk="1" hangingPunct="1">
              <a:buFontTx/>
              <a:buNone/>
            </a:pPr>
            <a:r>
              <a:rPr lang="en-IE" sz="2800" b="1" u="sng" smtClean="0"/>
              <a:t>Sources:</a:t>
            </a:r>
            <a:r>
              <a:rPr lang="en-IE" sz="2800" smtClean="0"/>
              <a:t> milk, fatty meat, dairy products </a:t>
            </a:r>
            <a:endParaRPr lang="en-GB" sz="28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Functions of Proteins</a:t>
            </a:r>
            <a:endParaRPr lang="en-GB" smtClean="0"/>
          </a:p>
        </p:txBody>
      </p:sp>
      <p:pic>
        <p:nvPicPr>
          <p:cNvPr id="44035" name="Picture 3" descr="protein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452688"/>
            <a:ext cx="3816350" cy="3136900"/>
          </a:xfrm>
          <a:noFill/>
        </p:spPr>
      </p:pic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IE" sz="2400" smtClean="0"/>
              <a:t>There are a number of reasons why we need proteins in our food: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IE" sz="2400" smtClean="0"/>
              <a:t>They are the main source of material that our cells need to grow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IE" sz="2400" smtClean="0"/>
              <a:t>Proteins are needed for growth and repair.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IE" sz="2400" b="1" u="sng" smtClean="0"/>
              <a:t>Sources:</a:t>
            </a:r>
            <a:r>
              <a:rPr lang="en-IE" sz="2400" smtClean="0"/>
              <a:t> milk, lean meat, fish, eggs, nuts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Functions of Vitamins</a:t>
            </a:r>
            <a:endParaRPr lang="en-GB" smtClean="0"/>
          </a:p>
        </p:txBody>
      </p:sp>
      <p:pic>
        <p:nvPicPr>
          <p:cNvPr id="45059" name="Picture 3" descr="Carrots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39838" y="4037013"/>
            <a:ext cx="2625725" cy="1987550"/>
          </a:xfrm>
          <a:noFill/>
        </p:spPr>
      </p:pic>
      <p:pic>
        <p:nvPicPr>
          <p:cNvPr id="45060" name="Picture 4" descr="CAGO8MTV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1484313"/>
            <a:ext cx="2808287" cy="2089150"/>
          </a:xfrm>
          <a:noFill/>
        </p:spPr>
      </p:pic>
      <p:sp>
        <p:nvSpPr>
          <p:cNvPr id="45061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268413"/>
            <a:ext cx="4038600" cy="5040312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IE" sz="2800" smtClean="0"/>
              <a:t>There are various vitamins that are needed in our diets. These include:</a:t>
            </a:r>
          </a:p>
          <a:p>
            <a:pPr marL="533400" indent="-533400" eaLnBrk="1" hangingPunct="1">
              <a:buFontTx/>
              <a:buNone/>
            </a:pPr>
            <a:r>
              <a:rPr lang="en-IE" sz="2800" b="1" u="sng" smtClean="0"/>
              <a:t>VitaminC:</a:t>
            </a:r>
            <a:r>
              <a:rPr lang="en-IE" sz="2800" smtClean="0"/>
              <a:t>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IE" sz="2800" smtClean="0"/>
              <a:t>Low levels result in the disease, scurvy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IE" sz="2800" smtClean="0"/>
              <a:t>Keeps skin and gums healthy</a:t>
            </a:r>
          </a:p>
          <a:p>
            <a:pPr marL="533400" indent="-533400" eaLnBrk="1" hangingPunct="1">
              <a:buFontTx/>
              <a:buNone/>
            </a:pPr>
            <a:r>
              <a:rPr lang="en-IE" sz="2800" b="1" u="sng" smtClean="0"/>
              <a:t>Sources:</a:t>
            </a:r>
            <a:r>
              <a:rPr lang="en-IE" sz="2800" smtClean="0"/>
              <a:t> citrus fruits, carrots</a:t>
            </a:r>
          </a:p>
          <a:p>
            <a:pPr marL="533400" indent="-533400" eaLnBrk="1" hangingPunct="1">
              <a:buFontTx/>
              <a:buNone/>
            </a:pPr>
            <a:endParaRPr lang="en-IE" sz="2800" b="1" smtClean="0"/>
          </a:p>
          <a:p>
            <a:pPr marL="533400" indent="-533400" eaLnBrk="1" hangingPunct="1">
              <a:buFontTx/>
              <a:buNone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Functions of Vitamins</a:t>
            </a:r>
            <a:endParaRPr lang="en-GB" smtClean="0"/>
          </a:p>
        </p:txBody>
      </p:sp>
      <p:pic>
        <p:nvPicPr>
          <p:cNvPr id="46083" name="Picture 3" descr="SunnyFace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04900" y="2530475"/>
            <a:ext cx="2582863" cy="2881313"/>
          </a:xfrm>
          <a:noFill/>
        </p:spPr>
      </p:pic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IE" sz="2800" b="1" u="sng" smtClean="0"/>
              <a:t>Vitamin D: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IE" sz="2800" smtClean="0"/>
              <a:t>Formation of strong bones and teeth (i.e. Prevents rickets)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IE" sz="2800" smtClean="0"/>
              <a:t>Formed by the action of sunlight on your skin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IE" sz="2800" b="1" u="sng" smtClean="0"/>
              <a:t>Sources:</a:t>
            </a:r>
            <a:r>
              <a:rPr lang="en-IE" sz="2800" smtClean="0"/>
              <a:t> dairy products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Functions of Minerals</a:t>
            </a:r>
            <a:endParaRPr lang="en-GB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IE" smtClean="0"/>
              <a:t>There are varies minerals that are needed in the body for different reasons. The functions of these minerals are: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IE" b="1" u="sng" smtClean="0"/>
              <a:t>Iron:</a:t>
            </a:r>
            <a:r>
              <a:rPr lang="en-IE" smtClean="0"/>
              <a:t> Needed by the blood to prevent people from becoming anaemic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IE" b="1" u="sng" smtClean="0"/>
              <a:t>Sources:</a:t>
            </a:r>
            <a:r>
              <a:rPr lang="en-IE" smtClean="0"/>
              <a:t> liver, cabbage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IE" b="1" u="sng" smtClean="0"/>
              <a:t>Calcium:</a:t>
            </a:r>
            <a:r>
              <a:rPr lang="en-IE" smtClean="0"/>
              <a:t> Needed for the formation of bones and teeth, to prevent rickets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IE" b="1" u="sng" smtClean="0"/>
              <a:t>Sources:</a:t>
            </a:r>
            <a:r>
              <a:rPr lang="en-IE" smtClean="0"/>
              <a:t> milk, cheese</a:t>
            </a:r>
            <a:endParaRPr lang="en-IE" b="1" u="sng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486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Calibri</vt:lpstr>
      <vt:lpstr>Wingdings</vt:lpstr>
      <vt:lpstr>Default Design</vt:lpstr>
      <vt:lpstr>Bitmap Image</vt:lpstr>
      <vt:lpstr>Slide 1</vt:lpstr>
      <vt:lpstr>Slide 2</vt:lpstr>
      <vt:lpstr>Slide 3</vt:lpstr>
      <vt:lpstr>Function of Carbohydrates</vt:lpstr>
      <vt:lpstr>Functions of Fats</vt:lpstr>
      <vt:lpstr>Functions of Proteins</vt:lpstr>
      <vt:lpstr>Functions of Vitamins</vt:lpstr>
      <vt:lpstr>Functions of Vitamins</vt:lpstr>
      <vt:lpstr>Functions of Minerals</vt:lpstr>
      <vt:lpstr>Functions and Facts of Water</vt:lpstr>
      <vt:lpstr>Slide 11</vt:lpstr>
      <vt:lpstr>Slide 12</vt:lpstr>
      <vt:lpstr>Food Pyramid</vt:lpstr>
      <vt:lpstr>Practical Food Tests</vt:lpstr>
      <vt:lpstr>Slide 15</vt:lpstr>
    </vt:vector>
  </TitlesOfParts>
  <Company>University College Cork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Lisa</cp:lastModifiedBy>
  <cp:revision>89</cp:revision>
  <dcterms:created xsi:type="dcterms:W3CDTF">2005-01-04T11:57:48Z</dcterms:created>
  <dcterms:modified xsi:type="dcterms:W3CDTF">2011-12-07T23:07:26Z</dcterms:modified>
</cp:coreProperties>
</file>